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1" r:id="rId4"/>
    <p:sldId id="270" r:id="rId5"/>
    <p:sldId id="258" r:id="rId6"/>
    <p:sldId id="260" r:id="rId7"/>
    <p:sldId id="261" r:id="rId8"/>
    <p:sldId id="259" r:id="rId9"/>
    <p:sldId id="262" r:id="rId10"/>
    <p:sldId id="274" r:id="rId11"/>
    <p:sldId id="273" r:id="rId12"/>
    <p:sldId id="275" r:id="rId13"/>
    <p:sldId id="276" r:id="rId14"/>
    <p:sldId id="277" r:id="rId15"/>
    <p:sldId id="265" r:id="rId16"/>
    <p:sldId id="278" r:id="rId17"/>
    <p:sldId id="266" r:id="rId18"/>
    <p:sldId id="267" r:id="rId19"/>
    <p:sldId id="279" r:id="rId20"/>
    <p:sldId id="269" r:id="rId2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475"/>
            <a:ext cx="9144000" cy="31752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475"/>
            <a:ext cx="9144000" cy="31752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0475"/>
            <a:ext cx="9144000" cy="317524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540475"/>
            <a:ext cx="9144000" cy="31752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06785"/>
            <a:ext cx="273657" cy="26425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>
            <a:spLocks noGrp="1"/>
          </p:cNvSpPr>
          <p:nvPr>
            <p:ph type="ctrTitle"/>
          </p:nvPr>
        </p:nvSpPr>
        <p:spPr>
          <a:xfrm>
            <a:off x="685800" y="1494701"/>
            <a:ext cx="7772400" cy="147002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100"/>
                </a:solidFill>
              </a:defRPr>
            </a:lvl1pPr>
          </a:lstStyle>
          <a:p>
            <a:r>
              <a:rPr lang="en-AU" dirty="0"/>
              <a:t>Supporting Business in The Hills</a:t>
            </a:r>
            <a:endParaRPr dirty="0"/>
          </a:p>
        </p:txBody>
      </p:sp>
      <p:sp>
        <p:nvSpPr>
          <p:cNvPr id="99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1371600" y="2962771"/>
            <a:ext cx="6400800" cy="240052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404040"/>
                </a:solidFill>
              </a:defRPr>
            </a:pPr>
            <a:r>
              <a:rPr lang="en-AU" dirty="0"/>
              <a:t>Thurs</a:t>
            </a:r>
            <a:r>
              <a:rPr dirty="0"/>
              <a:t>day, </a:t>
            </a:r>
            <a:r>
              <a:rPr lang="en-AU" dirty="0"/>
              <a:t>2</a:t>
            </a:r>
            <a:r>
              <a:rPr dirty="0"/>
              <a:t>1 September 2023</a:t>
            </a:r>
          </a:p>
          <a:p>
            <a:pPr>
              <a:defRPr sz="5000">
                <a:solidFill>
                  <a:srgbClr val="404040"/>
                </a:solidFill>
              </a:defRPr>
            </a:pPr>
            <a:endParaRPr dirty="0"/>
          </a:p>
          <a:p>
            <a:pPr>
              <a:spcBef>
                <a:spcPts val="600"/>
              </a:spcBef>
              <a:defRPr sz="2600" b="1">
                <a:solidFill>
                  <a:srgbClr val="404040"/>
                </a:solidFill>
              </a:defRPr>
            </a:pPr>
            <a:r>
              <a:rPr dirty="0"/>
              <a:t>Mayor Dr Peter Gangemi</a:t>
            </a:r>
          </a:p>
        </p:txBody>
      </p:sp>
      <p:pic>
        <p:nvPicPr>
          <p:cNvPr id="10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159" y="0"/>
            <a:ext cx="3253840" cy="1580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02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3" name="Growth in The Hills"/>
            <p:cNvSpPr txBox="1"/>
            <p:nvPr/>
          </p:nvSpPr>
          <p:spPr>
            <a:xfrm>
              <a:off x="45719" y="720006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</a:t>
              </a:r>
              <a:r>
                <a:rPr lang="en-AU" dirty="0"/>
                <a:t> </a:t>
              </a:r>
              <a:endParaRPr dirty="0"/>
            </a:p>
          </p:txBody>
        </p:sp>
      </p:grp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2"/>
          <p:cNvSpPr txBox="1"/>
          <p:nvPr/>
        </p:nvSpPr>
        <p:spPr>
          <a:xfrm>
            <a:off x="269823" y="3104788"/>
            <a:ext cx="8604354" cy="1972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800"/>
              </a:spcBef>
              <a:defRPr sz="2800"/>
            </a:lvl1pPr>
          </a:lstStyle>
          <a:p>
            <a:r>
              <a:rPr lang="en-AU" sz="2400" b="1" dirty="0"/>
              <a:t>PART 2</a:t>
            </a:r>
          </a:p>
          <a:p>
            <a:r>
              <a:rPr lang="en-AU" sz="2400" dirty="0"/>
              <a:t>Economic Development Team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97929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Title 1"/>
          <p:cNvGrpSpPr/>
          <p:nvPr/>
        </p:nvGrpSpPr>
        <p:grpSpPr>
          <a:xfrm>
            <a:off x="0" y="-1"/>
            <a:ext cx="9144001" cy="2147896"/>
            <a:chOff x="0" y="0"/>
            <a:chExt cx="9144000" cy="2147894"/>
          </a:xfrm>
        </p:grpSpPr>
        <p:sp>
          <p:nvSpPr>
            <p:cNvPr id="158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59" name="Meet our Economic…"/>
            <p:cNvSpPr txBox="1"/>
            <p:nvPr/>
          </p:nvSpPr>
          <p:spPr>
            <a:xfrm>
              <a:off x="45719" y="465036"/>
              <a:ext cx="9052561" cy="1217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t>      </a:t>
              </a:r>
              <a:r>
                <a:rPr b="1"/>
                <a:t>Meet our Economic </a:t>
              </a:r>
            </a:p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rPr b="1"/>
                <a:t>      Development Team</a:t>
              </a:r>
            </a:p>
          </p:txBody>
        </p:sp>
      </p:grpSp>
      <p:pic>
        <p:nvPicPr>
          <p:cNvPr id="161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438A1845.JPG" descr="438A1845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9671" y="2624356"/>
            <a:ext cx="4900164" cy="326677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hey provide business support…"/>
          <p:cNvSpPr txBox="1"/>
          <p:nvPr/>
        </p:nvSpPr>
        <p:spPr>
          <a:xfrm>
            <a:off x="28483" y="2780026"/>
            <a:ext cx="3853970" cy="2689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100"/>
              </a:spcBef>
              <a:defRPr sz="2600" b="1"/>
            </a:pPr>
            <a:endParaRPr dirty="0"/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The Economic Development Team support small businesses in The Hills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The team are available to meet with you to </a:t>
            </a:r>
            <a:r>
              <a:rPr sz="2000" dirty="0"/>
              <a:t>provide business support</a:t>
            </a:r>
          </a:p>
        </p:txBody>
      </p:sp>
    </p:spTree>
    <p:extLst>
      <p:ext uri="{BB962C8B-B14F-4D97-AF65-F5344CB8AC3E}">
        <p14:creationId xmlns:p14="http://schemas.microsoft.com/office/powerpoint/2010/main" val="37469699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Title 1"/>
          <p:cNvGrpSpPr/>
          <p:nvPr/>
        </p:nvGrpSpPr>
        <p:grpSpPr>
          <a:xfrm>
            <a:off x="0" y="-2"/>
            <a:ext cx="9144001" cy="2147898"/>
            <a:chOff x="0" y="-1"/>
            <a:chExt cx="9144000" cy="2147896"/>
          </a:xfrm>
        </p:grpSpPr>
        <p:sp>
          <p:nvSpPr>
            <p:cNvPr id="158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59" name="Meet our Economic…"/>
            <p:cNvSpPr txBox="1"/>
            <p:nvPr/>
          </p:nvSpPr>
          <p:spPr>
            <a:xfrm>
              <a:off x="45719" y="720004"/>
              <a:ext cx="905256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rPr dirty="0"/>
                <a:t>      </a:t>
              </a:r>
              <a:r>
                <a:rPr lang="en-AU" b="1" dirty="0"/>
                <a:t>Connecting</a:t>
              </a:r>
              <a:endParaRPr b="1" dirty="0"/>
            </a:p>
          </p:txBody>
        </p:sp>
      </p:grpSp>
      <p:pic>
        <p:nvPicPr>
          <p:cNvPr id="161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hey provide business support…"/>
          <p:cNvSpPr txBox="1"/>
          <p:nvPr/>
        </p:nvSpPr>
        <p:spPr>
          <a:xfrm>
            <a:off x="28591" y="2597065"/>
            <a:ext cx="4154641" cy="2964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2600" b="1"/>
            </a:pPr>
            <a:endParaRPr dirty="0"/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The</a:t>
            </a:r>
            <a:r>
              <a:rPr lang="en-AU" sz="2000" dirty="0"/>
              <a:t> Economic Development Team can </a:t>
            </a:r>
            <a:r>
              <a:rPr sz="2000" dirty="0"/>
              <a:t>connect you </a:t>
            </a:r>
            <a:r>
              <a:rPr lang="en-AU" sz="2000" dirty="0"/>
              <a:t>with key stakeholders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Service NSW, Sydney Hills Business Chamber, BNI, potential suitable businesses or community groups</a:t>
            </a:r>
            <a:endParaRPr sz="2000" dirty="0"/>
          </a:p>
        </p:txBody>
      </p:sp>
      <p:pic>
        <p:nvPicPr>
          <p:cNvPr id="2" name="AdobeStock_279084232.jpeg" descr="AdobeStock_279084232.jpeg">
            <a:extLst>
              <a:ext uri="{FF2B5EF4-FFF2-40B4-BE49-F238E27FC236}">
                <a16:creationId xmlns:a16="http://schemas.microsoft.com/office/drawing/2014/main" id="{90D1A7D5-012A-AC86-5EBD-D72A3D9460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636" y="2665978"/>
            <a:ext cx="4501989" cy="30013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73994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Title 1"/>
          <p:cNvGrpSpPr/>
          <p:nvPr/>
        </p:nvGrpSpPr>
        <p:grpSpPr>
          <a:xfrm>
            <a:off x="0" y="-2"/>
            <a:ext cx="9144001" cy="2147898"/>
            <a:chOff x="0" y="-1"/>
            <a:chExt cx="9144000" cy="2147896"/>
          </a:xfrm>
        </p:grpSpPr>
        <p:sp>
          <p:nvSpPr>
            <p:cNvPr id="158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59" name="Meet our Economic…"/>
            <p:cNvSpPr txBox="1"/>
            <p:nvPr/>
          </p:nvSpPr>
          <p:spPr>
            <a:xfrm>
              <a:off x="45719" y="720004"/>
              <a:ext cx="905256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rPr dirty="0"/>
                <a:t>      </a:t>
              </a:r>
              <a:r>
                <a:rPr lang="en-AU" dirty="0"/>
                <a:t>   </a:t>
              </a:r>
              <a:r>
                <a:rPr lang="en-AU" b="1" dirty="0"/>
                <a:t>Demographic Database</a:t>
              </a:r>
              <a:endParaRPr b="1" dirty="0"/>
            </a:p>
          </p:txBody>
        </p:sp>
      </p:grpSp>
      <p:pic>
        <p:nvPicPr>
          <p:cNvPr id="161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hey provide business support…"/>
          <p:cNvSpPr txBox="1"/>
          <p:nvPr/>
        </p:nvSpPr>
        <p:spPr>
          <a:xfrm>
            <a:off x="28591" y="2462147"/>
            <a:ext cx="4154641" cy="3367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2600" b="1"/>
            </a:pPr>
            <a:endParaRPr dirty="0"/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Community Profile, Social Atlas, Population Forecast and Economic Profile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Detailed information on output, businesses, workers broken down by sector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Enables you to make better business decisions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B3F7E0-FB17-6C91-F5CE-8C0A94B4E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81" y="2298615"/>
            <a:ext cx="4099412" cy="40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485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Title 1"/>
          <p:cNvGrpSpPr/>
          <p:nvPr/>
        </p:nvGrpSpPr>
        <p:grpSpPr>
          <a:xfrm>
            <a:off x="0" y="-2"/>
            <a:ext cx="9144001" cy="2147898"/>
            <a:chOff x="0" y="-1"/>
            <a:chExt cx="9144000" cy="2147896"/>
          </a:xfrm>
        </p:grpSpPr>
        <p:sp>
          <p:nvSpPr>
            <p:cNvPr id="158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59" name="Meet our Economic…"/>
            <p:cNvSpPr txBox="1"/>
            <p:nvPr/>
          </p:nvSpPr>
          <p:spPr>
            <a:xfrm>
              <a:off x="45719" y="720004"/>
              <a:ext cx="905256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rPr dirty="0"/>
                <a:t>      </a:t>
              </a:r>
              <a:r>
                <a:rPr lang="en-AU" dirty="0"/>
                <a:t>     </a:t>
              </a:r>
              <a:r>
                <a:rPr lang="en-AU" b="1" dirty="0"/>
                <a:t>Local Business Directory</a:t>
              </a:r>
              <a:endParaRPr b="1" dirty="0"/>
            </a:p>
          </p:txBody>
        </p:sp>
      </p:grpSp>
      <p:pic>
        <p:nvPicPr>
          <p:cNvPr id="161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hey provide business support…"/>
          <p:cNvSpPr txBox="1"/>
          <p:nvPr/>
        </p:nvSpPr>
        <p:spPr>
          <a:xfrm>
            <a:off x="45719" y="2867902"/>
            <a:ext cx="4154641" cy="235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"/>
              </a:spcBef>
              <a:defRPr sz="2600" b="1"/>
            </a:pPr>
            <a:endParaRPr dirty="0"/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Council can list your business on our local business directory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Helps others find your business </a:t>
            </a:r>
          </a:p>
          <a:p>
            <a:pPr marL="228599" indent="-228599">
              <a:lnSpc>
                <a:spcPct val="110000"/>
              </a:lnSpc>
              <a:spcBef>
                <a:spcPts val="500"/>
              </a:spcBef>
              <a:buSzPct val="10000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Helps your Search Engine Optimisation</a:t>
            </a:r>
            <a:endParaRPr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E4995-4324-29A4-6D85-567B42C6D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148" y="2428406"/>
            <a:ext cx="4557780" cy="38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486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Title 1"/>
          <p:cNvGrpSpPr/>
          <p:nvPr/>
        </p:nvGrpSpPr>
        <p:grpSpPr>
          <a:xfrm>
            <a:off x="0" y="-2"/>
            <a:ext cx="9144001" cy="2147898"/>
            <a:chOff x="0" y="-1"/>
            <a:chExt cx="9144000" cy="2147896"/>
          </a:xfrm>
        </p:grpSpPr>
        <p:sp>
          <p:nvSpPr>
            <p:cNvPr id="165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66" name="Upcoming Workshops"/>
            <p:cNvSpPr txBox="1"/>
            <p:nvPr/>
          </p:nvSpPr>
          <p:spPr>
            <a:xfrm>
              <a:off x="45719" y="720006"/>
              <a:ext cx="905256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    Workshops</a:t>
              </a:r>
            </a:p>
          </p:txBody>
        </p:sp>
      </p:grpSp>
      <p:pic>
        <p:nvPicPr>
          <p:cNvPr id="168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Build your brand, build your business workshop on September 5;…"/>
          <p:cNvSpPr txBox="1"/>
          <p:nvPr/>
        </p:nvSpPr>
        <p:spPr>
          <a:xfrm>
            <a:off x="110309" y="2445468"/>
            <a:ext cx="5170902" cy="3921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28600">
              <a:lnSpc>
                <a:spcPct val="140000"/>
              </a:lnSpc>
              <a:buSzPct val="100000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Council runs workshops year round to assist small business owners</a:t>
            </a:r>
          </a:p>
          <a:p>
            <a:pPr marL="228600">
              <a:lnSpc>
                <a:spcPct val="140000"/>
              </a:lnSpc>
              <a:buSzPct val="100000"/>
              <a:defRPr sz="2300">
                <a:uFill>
                  <a:solidFill>
                    <a:srgbClr val="000000"/>
                  </a:solidFill>
                </a:uFill>
              </a:defRPr>
            </a:pPr>
            <a:endParaRPr lang="en-AU" sz="2000" dirty="0"/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How to start a business on October 18; and</a:t>
            </a:r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Media Channels and the Battle for Conversion on October 20. </a:t>
            </a:r>
            <a:endParaRPr lang="en-AU" sz="2000" dirty="0"/>
          </a:p>
          <a:p>
            <a:pPr marL="228600">
              <a:lnSpc>
                <a:spcPct val="140000"/>
              </a:lnSpc>
              <a:buSzPct val="100000"/>
              <a:defRPr sz="2300">
                <a:uFill>
                  <a:solidFill>
                    <a:srgbClr val="000000"/>
                  </a:solidFill>
                </a:uFill>
              </a:defRPr>
            </a:pPr>
            <a:endParaRPr sz="2000" dirty="0"/>
          </a:p>
          <a:p>
            <a:pPr>
              <a:lnSpc>
                <a:spcPct val="140000"/>
              </a:lnSpc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   </a:t>
            </a:r>
            <a:r>
              <a:rPr sz="2000" dirty="0">
                <a:solidFill>
                  <a:schemeClr val="accent1">
                    <a:satOff val="-4409"/>
                    <a:lumOff val="-10509"/>
                  </a:schemeClr>
                </a:solidFill>
              </a:rPr>
              <a:t>Book:</a:t>
            </a:r>
            <a:r>
              <a:rPr sz="2000" dirty="0"/>
              <a:t> www.thehills.nsw.gov.au</a:t>
            </a:r>
          </a:p>
        </p:txBody>
      </p:sp>
      <p:pic>
        <p:nvPicPr>
          <p:cNvPr id="170" name="438A0571.JPG" descr="438A0571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16" y="3144336"/>
            <a:ext cx="3455875" cy="2303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Title 1"/>
          <p:cNvGrpSpPr/>
          <p:nvPr/>
        </p:nvGrpSpPr>
        <p:grpSpPr>
          <a:xfrm>
            <a:off x="0" y="-2"/>
            <a:ext cx="9144001" cy="2147898"/>
            <a:chOff x="0" y="-1"/>
            <a:chExt cx="9144000" cy="2147896"/>
          </a:xfrm>
        </p:grpSpPr>
        <p:sp>
          <p:nvSpPr>
            <p:cNvPr id="165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66" name="Upcoming Workshops"/>
            <p:cNvSpPr txBox="1"/>
            <p:nvPr/>
          </p:nvSpPr>
          <p:spPr>
            <a:xfrm>
              <a:off x="45719" y="720006"/>
              <a:ext cx="9052561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    </a:t>
              </a:r>
              <a:r>
                <a:rPr lang="en-AU" dirty="0"/>
                <a:t>     New Business Connector</a:t>
              </a:r>
              <a:endParaRPr dirty="0"/>
            </a:p>
          </p:txBody>
        </p:sp>
      </p:grpSp>
      <p:pic>
        <p:nvPicPr>
          <p:cNvPr id="168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Build your brand, build your business workshop on September 5;…"/>
          <p:cNvSpPr txBox="1"/>
          <p:nvPr/>
        </p:nvSpPr>
        <p:spPr>
          <a:xfrm>
            <a:off x="-119705" y="1901480"/>
            <a:ext cx="5261331" cy="445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50000"/>
              </a:lnSpc>
              <a:spcBef>
                <a:spcPts val="1100"/>
              </a:spcBef>
              <a:defRPr sz="23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>
              <a:lnSpc>
                <a:spcPct val="140000"/>
              </a:lnSpc>
              <a:buSzPct val="100000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Council runs a New Business Connector each year</a:t>
            </a:r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Information for new business owners</a:t>
            </a:r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Details on how Council can support you</a:t>
            </a:r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Meet the Economic Development Team</a:t>
            </a:r>
          </a:p>
          <a:p>
            <a:pPr marL="457200" indent="-228600">
              <a:lnSpc>
                <a:spcPct val="140000"/>
              </a:lnSpc>
              <a:buSzPct val="100000"/>
              <a:buFont typeface="Symbol"/>
              <a:buChar char="·"/>
              <a:defRPr sz="23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Meet key community business contacts such as the Sydney Hills Business Chamber, BNI, Service NSW agencies and other new business owners</a:t>
            </a:r>
            <a:endParaRPr sz="2000" dirty="0"/>
          </a:p>
        </p:txBody>
      </p:sp>
      <p:pic>
        <p:nvPicPr>
          <p:cNvPr id="4" name="Picture 3" descr="A person standing at a podium in front of a group of people&#10;&#10;Description automatically generated">
            <a:extLst>
              <a:ext uri="{FF2B5EF4-FFF2-40B4-BE49-F238E27FC236}">
                <a16:creationId xmlns:a16="http://schemas.microsoft.com/office/drawing/2014/main" id="{0E4B7DB9-946D-B84A-AEFD-A589632173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686" y="2867904"/>
            <a:ext cx="3947409" cy="296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2298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Mayor Gangemi pictured with Kerrie Sheaves from the Sydney Hills Business Chamber.jpg" descr="Mayor Gangemi pictured with Kerrie Sheaves from the Sydney Hills Business Chamber.jp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717446"/>
            <a:ext cx="4346061" cy="33465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" name="Title 1"/>
          <p:cNvGrpSpPr/>
          <p:nvPr/>
        </p:nvGrpSpPr>
        <p:grpSpPr>
          <a:xfrm>
            <a:off x="0" y="-1"/>
            <a:ext cx="9144001" cy="2147896"/>
            <a:chOff x="0" y="0"/>
            <a:chExt cx="9144000" cy="2147894"/>
          </a:xfrm>
        </p:grpSpPr>
        <p:sp>
          <p:nvSpPr>
            <p:cNvPr id="173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74" name="Partnerships"/>
            <p:cNvSpPr txBox="1"/>
            <p:nvPr/>
          </p:nvSpPr>
          <p:spPr>
            <a:xfrm>
              <a:off x="45719" y="750786"/>
              <a:ext cx="9052561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t>   Partnerships </a:t>
              </a:r>
            </a:p>
          </p:txBody>
        </p:sp>
      </p:grpSp>
      <p:pic>
        <p:nvPicPr>
          <p:cNvPr id="176" name="Picture 7" descr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We are an alliance partner of The Sydney Hills Business Chamber."/>
          <p:cNvSpPr txBox="1"/>
          <p:nvPr/>
        </p:nvSpPr>
        <p:spPr>
          <a:xfrm>
            <a:off x="45719" y="2424699"/>
            <a:ext cx="4346061" cy="3549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sz="2000" dirty="0"/>
              <a:t>We are an alliance partner of The Sydney Hills Business Chamber.</a:t>
            </a:r>
            <a:endParaRPr lang="en-AU" sz="2000" dirty="0"/>
          </a:p>
          <a:p>
            <a:pPr marL="342900" indent="-342900">
              <a:lnSpc>
                <a:spcPct val="15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Council is proud to support the activities of the SHBC.</a:t>
            </a:r>
          </a:p>
          <a:p>
            <a:pPr marL="342900" indent="-342900">
              <a:lnSpc>
                <a:spcPct val="15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>
                <a:uFill>
                  <a:solidFill>
                    <a:srgbClr val="000000"/>
                  </a:solidFill>
                </a:uFill>
              </a:defRPr>
            </a:pPr>
            <a:r>
              <a:rPr lang="en-AU" sz="2000" dirty="0"/>
              <a:t>Staff and Councillors regularly connect with small business owners in the chamber</a:t>
            </a:r>
            <a:endParaRPr sz="2000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Title 1"/>
          <p:cNvGrpSpPr/>
          <p:nvPr/>
        </p:nvGrpSpPr>
        <p:grpSpPr>
          <a:xfrm>
            <a:off x="0" y="-1"/>
            <a:ext cx="9144001" cy="2147896"/>
            <a:chOff x="0" y="0"/>
            <a:chExt cx="9144000" cy="2147894"/>
          </a:xfrm>
        </p:grpSpPr>
        <p:sp>
          <p:nvSpPr>
            <p:cNvPr id="179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80" name="WEXPO"/>
            <p:cNvSpPr txBox="1"/>
            <p:nvPr/>
          </p:nvSpPr>
          <p:spPr>
            <a:xfrm>
              <a:off x="45719" y="750786"/>
              <a:ext cx="9052561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t>  WEXPO</a:t>
              </a:r>
            </a:p>
          </p:txBody>
        </p:sp>
      </p:grpSp>
      <p:pic>
        <p:nvPicPr>
          <p:cNvPr id="182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07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f you want to exhibit or book your ticket to WEXPO, visit wexpo.com.au."/>
          <p:cNvSpPr txBox="1"/>
          <p:nvPr/>
        </p:nvSpPr>
        <p:spPr>
          <a:xfrm>
            <a:off x="234336" y="2337714"/>
            <a:ext cx="6136483" cy="411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1100"/>
              </a:spcBef>
              <a:defRPr sz="2800">
                <a:uFill>
                  <a:solidFill>
                    <a:srgbClr val="000000"/>
                  </a:solidFill>
                </a:uFill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October 11 at Castle Grand, free entry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one day professional development event for small business in The Hills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The day features exhibits, chamber breakfast, jobs forum plus workshops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Workshops in marketing, finance, legal, business success and starting a business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1900" dirty="0">
                <a:latin typeface="Arial" panose="020B0604020202020204" pitchFamily="34" charset="0"/>
                <a:cs typeface="Arial" panose="020B0604020202020204" pitchFamily="34" charset="0"/>
              </a:rPr>
              <a:t>Register at www.wexpo.com.au</a:t>
            </a:r>
          </a:p>
        </p:txBody>
      </p:sp>
      <p:pic>
        <p:nvPicPr>
          <p:cNvPr id="4" name="Picture 3" descr="A poster for expo&#10;&#10;Description automatically generated">
            <a:extLst>
              <a:ext uri="{FF2B5EF4-FFF2-40B4-BE49-F238E27FC236}">
                <a16:creationId xmlns:a16="http://schemas.microsoft.com/office/drawing/2014/main" id="{AB85C3C5-2AB2-F2A2-2136-DA25CE6B5C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3" y="2218319"/>
            <a:ext cx="2039433" cy="2039433"/>
          </a:xfrm>
          <a:prstGeom prst="rect">
            <a:avLst/>
          </a:prstGeom>
        </p:spPr>
      </p:pic>
      <p:pic>
        <p:nvPicPr>
          <p:cNvPr id="6" name="Picture 5" descr="A person in a suit&#10;&#10;Description automatically generated">
            <a:extLst>
              <a:ext uri="{FF2B5EF4-FFF2-40B4-BE49-F238E27FC236}">
                <a16:creationId xmlns:a16="http://schemas.microsoft.com/office/drawing/2014/main" id="{E61FE21B-419E-9592-A25E-861BAFF90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3" y="4403115"/>
            <a:ext cx="2039433" cy="20394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02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3" name="Growth in The Hills"/>
            <p:cNvSpPr txBox="1"/>
            <p:nvPr/>
          </p:nvSpPr>
          <p:spPr>
            <a:xfrm>
              <a:off x="45719" y="720006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</a:t>
              </a:r>
              <a:r>
                <a:rPr lang="en-AU" dirty="0"/>
                <a:t>Summary</a:t>
              </a:r>
              <a:endParaRPr dirty="0"/>
            </a:p>
          </p:txBody>
        </p:sp>
      </p:grp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2"/>
          <p:cNvSpPr txBox="1"/>
          <p:nvPr/>
        </p:nvSpPr>
        <p:spPr>
          <a:xfrm>
            <a:off x="269823" y="3104788"/>
            <a:ext cx="8604354" cy="262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800"/>
              </a:spcBef>
              <a:defRPr sz="2800"/>
            </a:lvl1pPr>
          </a:lstStyle>
          <a:p>
            <a:pPr algn="l"/>
            <a:r>
              <a:rPr lang="en-AU" sz="2400" b="1" dirty="0"/>
              <a:t>Council initiatives aimed at supporting businesses</a:t>
            </a:r>
          </a:p>
          <a:p>
            <a:pPr marL="514350" indent="-514350" algn="l">
              <a:buAutoNum type="arabicPeriod"/>
            </a:pPr>
            <a:r>
              <a:rPr lang="en-AU" sz="2400" dirty="0"/>
              <a:t>Council Policies</a:t>
            </a:r>
          </a:p>
          <a:p>
            <a:pPr marL="514350" indent="-514350" algn="l">
              <a:buAutoNum type="arabicPeriod"/>
            </a:pPr>
            <a:r>
              <a:rPr lang="en-AU" sz="2400" dirty="0"/>
              <a:t>Economic Development Team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991569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02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3" name="Growth in The Hills"/>
            <p:cNvSpPr txBox="1"/>
            <p:nvPr/>
          </p:nvSpPr>
          <p:spPr>
            <a:xfrm>
              <a:off x="45719" y="720006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</a:t>
              </a:r>
              <a:r>
                <a:rPr lang="en-AU" dirty="0"/>
                <a:t>Today’s Presentation</a:t>
              </a:r>
              <a:endParaRPr dirty="0"/>
            </a:p>
          </p:txBody>
        </p:sp>
      </p:grp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2"/>
          <p:cNvSpPr txBox="1"/>
          <p:nvPr/>
        </p:nvSpPr>
        <p:spPr>
          <a:xfrm>
            <a:off x="269823" y="3104788"/>
            <a:ext cx="8604354" cy="2628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800"/>
              </a:spcBef>
              <a:defRPr sz="2800"/>
            </a:lvl1pPr>
          </a:lstStyle>
          <a:p>
            <a:pPr algn="l"/>
            <a:r>
              <a:rPr lang="en-AU" sz="2400" b="1" dirty="0"/>
              <a:t>Council initiatives aimed at supporting businesses</a:t>
            </a:r>
          </a:p>
          <a:p>
            <a:pPr marL="514350" indent="-514350" algn="l">
              <a:buAutoNum type="arabicPeriod"/>
            </a:pPr>
            <a:r>
              <a:rPr lang="en-AU" sz="2400" dirty="0"/>
              <a:t>Council Policies</a:t>
            </a:r>
          </a:p>
          <a:p>
            <a:pPr marL="514350" indent="-514350" algn="l">
              <a:buAutoNum type="arabicPeriod"/>
            </a:pPr>
            <a:r>
              <a:rPr lang="en-AU" sz="2400" dirty="0"/>
              <a:t>Economic Development Team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Title 1"/>
          <p:cNvGrpSpPr/>
          <p:nvPr/>
        </p:nvGrpSpPr>
        <p:grpSpPr>
          <a:xfrm>
            <a:off x="0" y="9604"/>
            <a:ext cx="9616952" cy="2147896"/>
            <a:chOff x="0" y="0"/>
            <a:chExt cx="9616952" cy="2147894"/>
          </a:xfrm>
        </p:grpSpPr>
        <p:sp>
          <p:nvSpPr>
            <p:cNvPr id="193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94" name="Thank you"/>
            <p:cNvSpPr/>
            <p:nvPr/>
          </p:nvSpPr>
          <p:spPr>
            <a:xfrm>
              <a:off x="564392" y="1218022"/>
              <a:ext cx="905256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t>Thank you </a:t>
              </a:r>
            </a:p>
          </p:txBody>
        </p:sp>
      </p:grpSp>
      <p:pic>
        <p:nvPicPr>
          <p:cNvPr id="196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6" y="190841"/>
            <a:ext cx="1784556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Thank you for listening!"/>
          <p:cNvSpPr txBox="1"/>
          <p:nvPr/>
        </p:nvSpPr>
        <p:spPr>
          <a:xfrm>
            <a:off x="948854" y="3224267"/>
            <a:ext cx="4882980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3700"/>
            </a:lvl1pPr>
          </a:lstStyle>
          <a:p>
            <a:r>
              <a:rPr sz="2000" dirty="0"/>
              <a:t>Thank you for listening!</a:t>
            </a:r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r>
              <a:rPr lang="en-AU" sz="2000" dirty="0"/>
              <a:t>Feel free to contact 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mayor.gangemi@thehills.nsw.gov.au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0419 429 095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LinkedIn, Facebook and Instagram</a:t>
            </a:r>
            <a:endParaRPr sz="2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D79C79-8CAC-79EA-73A6-A9A9ED99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516" y="2934065"/>
            <a:ext cx="2022231" cy="26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02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3" name="Growth in The Hills"/>
            <p:cNvSpPr txBox="1"/>
            <p:nvPr/>
          </p:nvSpPr>
          <p:spPr>
            <a:xfrm>
              <a:off x="45719" y="720006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</a:t>
              </a:r>
              <a:r>
                <a:rPr lang="en-AU" dirty="0"/>
                <a:t> </a:t>
              </a:r>
              <a:endParaRPr dirty="0"/>
            </a:p>
          </p:txBody>
        </p:sp>
      </p:grp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2"/>
          <p:cNvSpPr txBox="1"/>
          <p:nvPr/>
        </p:nvSpPr>
        <p:spPr>
          <a:xfrm>
            <a:off x="269823" y="3104788"/>
            <a:ext cx="8604354" cy="1972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800"/>
              </a:spcBef>
              <a:defRPr sz="2800"/>
            </a:lvl1pPr>
          </a:lstStyle>
          <a:p>
            <a:r>
              <a:rPr lang="en-AU" sz="2400" b="1" dirty="0"/>
              <a:t>PART 1</a:t>
            </a:r>
          </a:p>
          <a:p>
            <a:r>
              <a:rPr lang="en-AU" sz="2400" dirty="0"/>
              <a:t>Council Policies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5008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Title 1"/>
          <p:cNvGrpSpPr/>
          <p:nvPr/>
        </p:nvGrpSpPr>
        <p:grpSpPr>
          <a:xfrm>
            <a:off x="0" y="-1"/>
            <a:ext cx="9144000" cy="2147896"/>
            <a:chOff x="0" y="0"/>
            <a:chExt cx="9144000" cy="2147894"/>
          </a:xfrm>
        </p:grpSpPr>
        <p:sp>
          <p:nvSpPr>
            <p:cNvPr id="102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03" name="Growth in The Hills"/>
            <p:cNvSpPr txBox="1"/>
            <p:nvPr/>
          </p:nvSpPr>
          <p:spPr>
            <a:xfrm>
              <a:off x="45719" y="750786"/>
              <a:ext cx="9052562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t>    Growth in The Hills</a:t>
              </a:r>
            </a:p>
          </p:txBody>
        </p:sp>
      </p:grpSp>
      <p:pic>
        <p:nvPicPr>
          <p:cNvPr id="105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2"/>
          <p:cNvSpPr txBox="1"/>
          <p:nvPr/>
        </p:nvSpPr>
        <p:spPr>
          <a:xfrm>
            <a:off x="492015" y="2717446"/>
            <a:ext cx="5809347" cy="3318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800"/>
              </a:spcBef>
              <a:defRPr sz="2800"/>
            </a:lvl1pPr>
          </a:lstStyle>
          <a:p>
            <a:pPr algn="l"/>
            <a:r>
              <a:rPr lang="en-AU" sz="2000" dirty="0"/>
              <a:t>Population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200,000 in 2023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290,000 by 2036 </a:t>
            </a:r>
          </a:p>
          <a:p>
            <a:pPr algn="l"/>
            <a:r>
              <a:rPr lang="en-AU" sz="2000" dirty="0"/>
              <a:t>Local Businesses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23,000 in 2023 </a:t>
            </a:r>
            <a:r>
              <a:rPr lang="en-AU" sz="2000" dirty="0">
                <a:sym typeface="Wingdings" panose="05000000000000000000" pitchFamily="2" charset="2"/>
              </a:rPr>
              <a:t> 38</a:t>
            </a:r>
            <a:r>
              <a:rPr lang="en-AU" sz="2000" dirty="0"/>
              <a:t>,000 by 2041</a:t>
            </a:r>
          </a:p>
          <a:p>
            <a:pPr algn="l"/>
            <a:r>
              <a:rPr lang="en-AU" sz="2000" dirty="0"/>
              <a:t>Local Jobs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84,000 in 2023 </a:t>
            </a:r>
            <a:r>
              <a:rPr lang="en-AU" sz="2000" dirty="0">
                <a:sym typeface="Wingdings" panose="05000000000000000000" pitchFamily="2" charset="2"/>
              </a:rPr>
              <a:t> </a:t>
            </a:r>
            <a:r>
              <a:rPr lang="en-AU" sz="2000" dirty="0"/>
              <a:t>140,000 by 2041 </a:t>
            </a:r>
            <a:endParaRPr sz="2000" dirty="0"/>
          </a:p>
        </p:txBody>
      </p:sp>
      <p:pic>
        <p:nvPicPr>
          <p:cNvPr id="2" name="Picture 9" descr="Picture 9">
            <a:extLst>
              <a:ext uri="{FF2B5EF4-FFF2-40B4-BE49-F238E27FC236}">
                <a16:creationId xmlns:a16="http://schemas.microsoft.com/office/drawing/2014/main" id="{E77C0139-CFAD-68AD-69D8-AB23A04D8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24" y="2217732"/>
            <a:ext cx="3412478" cy="42529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15755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09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10" name="Zoning land for…"/>
            <p:cNvSpPr txBox="1"/>
            <p:nvPr/>
          </p:nvSpPr>
          <p:spPr>
            <a:xfrm>
              <a:off x="45719" y="720004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 b="1">
                  <a:solidFill>
                    <a:srgbClr val="FFFFFF"/>
                  </a:solidFill>
                </a:defRPr>
              </a:pPr>
              <a:r>
                <a:rPr dirty="0"/>
                <a:t>  </a:t>
              </a:r>
              <a:r>
                <a:rPr lang="en-AU" dirty="0"/>
                <a:t>           </a:t>
              </a:r>
              <a:r>
                <a:rPr dirty="0"/>
                <a:t>Zoning land for business</a:t>
              </a:r>
            </a:p>
          </p:txBody>
        </p:sp>
      </p:grpSp>
      <p:pic>
        <p:nvPicPr>
          <p:cNvPr id="112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One of our most crucial roles as a Council is to ensure we have enough land zoned for employment."/>
          <p:cNvSpPr txBox="1"/>
          <p:nvPr/>
        </p:nvSpPr>
        <p:spPr>
          <a:xfrm>
            <a:off x="162231" y="2612933"/>
            <a:ext cx="4639800" cy="3728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lnSpc>
                <a:spcPct val="150000"/>
              </a:lnSpc>
              <a:defRPr sz="2800"/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One of our most crucial roles as a Council is to ensure we have enough land zoned for employment</a:t>
            </a:r>
            <a:r>
              <a:rPr lang="en-AU" sz="20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We value the zoning of employment areas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sz="2000" dirty="0"/>
              <a:t>We have enough land zoned for employment to meet our 2036 job targets </a:t>
            </a:r>
            <a:endParaRPr lang="en-US" sz="2000" dirty="0"/>
          </a:p>
        </p:txBody>
      </p:sp>
      <p:pic>
        <p:nvPicPr>
          <p:cNvPr id="114" name="438A4704.JPG" descr="438A4704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026" y="3024897"/>
            <a:ext cx="3990801" cy="2660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Title 1"/>
          <p:cNvGrpSpPr/>
          <p:nvPr/>
        </p:nvGrpSpPr>
        <p:grpSpPr>
          <a:xfrm>
            <a:off x="0" y="-1"/>
            <a:ext cx="9144000" cy="2147896"/>
            <a:chOff x="0" y="0"/>
            <a:chExt cx="9144000" cy="2147894"/>
          </a:xfrm>
        </p:grpSpPr>
        <p:sp>
          <p:nvSpPr>
            <p:cNvPr id="123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24" name="Connectivity"/>
            <p:cNvSpPr txBox="1"/>
            <p:nvPr/>
          </p:nvSpPr>
          <p:spPr>
            <a:xfrm>
              <a:off x="45719" y="750786"/>
              <a:ext cx="9052561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t>    </a:t>
              </a:r>
              <a:r>
                <a:rPr b="1"/>
                <a:t>Connectivity</a:t>
              </a:r>
            </a:p>
          </p:txBody>
        </p:sp>
      </p:grpSp>
      <p:pic>
        <p:nvPicPr>
          <p:cNvPr id="126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Council is improving roads, intersections, footpaths, and cycleways in and around employment areas to maximise opportunities."/>
          <p:cNvSpPr txBox="1"/>
          <p:nvPr/>
        </p:nvSpPr>
        <p:spPr>
          <a:xfrm>
            <a:off x="364117" y="2501004"/>
            <a:ext cx="4068001" cy="306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500"/>
              </a:spcBef>
              <a:defRPr sz="2800">
                <a:uFill>
                  <a:solidFill>
                    <a:srgbClr val="000000"/>
                  </a:solidFill>
                </a:uFill>
              </a:defRPr>
            </a:lvl1pPr>
          </a:lstStyle>
          <a:p>
            <a:pPr algn="l"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In and around employment areas,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Council is improving 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oads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ntersections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ootpaths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ycleways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8" name="Mayor Gangemi with local Bike North riders.jpg" descr="Mayor Gangemi with local Bike North riders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601" y="2597357"/>
            <a:ext cx="4412233" cy="2941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mployment areas must also be enjoyable, vibrant and attractive places to work."/>
          <p:cNvSpPr txBox="1"/>
          <p:nvPr/>
        </p:nvSpPr>
        <p:spPr>
          <a:xfrm>
            <a:off x="162231" y="3014137"/>
            <a:ext cx="3285878" cy="2343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150000"/>
              </a:lnSpc>
              <a:spcBef>
                <a:spcPts val="500"/>
              </a:spcBef>
              <a:defRPr sz="2800">
                <a:uFill>
                  <a:solidFill>
                    <a:srgbClr val="000000"/>
                  </a:solidFill>
                </a:uFill>
              </a:defRPr>
            </a:lvl1pPr>
          </a:lstStyle>
          <a:p>
            <a:pPr>
              <a:defRPr>
                <a:latin typeface="Verdana"/>
                <a:ea typeface="Verdana"/>
                <a:cs typeface="Verdana"/>
                <a:sym typeface="Verdana"/>
              </a:defRPr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Employment areas must also be enjoyable, vibrant and attractive places to work</a:t>
            </a:r>
            <a:r>
              <a:rPr lang="en-AU" sz="2000" dirty="0">
                <a:latin typeface="Arial"/>
                <a:ea typeface="Arial"/>
                <a:cs typeface="Arial"/>
                <a:sym typeface="Arial"/>
              </a:rPr>
              <a:t> with quality parks and placemaking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Title 1"/>
          <p:cNvGrpSpPr/>
          <p:nvPr/>
        </p:nvGrpSpPr>
        <p:grpSpPr>
          <a:xfrm>
            <a:off x="0" y="-1"/>
            <a:ext cx="9144000" cy="2147896"/>
            <a:chOff x="0" y="0"/>
            <a:chExt cx="9144000" cy="2147894"/>
          </a:xfrm>
        </p:grpSpPr>
        <p:sp>
          <p:nvSpPr>
            <p:cNvPr id="131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32" name="Great Amenities"/>
            <p:cNvSpPr txBox="1"/>
            <p:nvPr/>
          </p:nvSpPr>
          <p:spPr>
            <a:xfrm>
              <a:off x="45719" y="750786"/>
              <a:ext cx="9052561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t>  </a:t>
              </a:r>
              <a:r>
                <a:rPr b="1"/>
                <a:t>   Great Amenities</a:t>
              </a:r>
            </a:p>
          </p:txBody>
        </p:sp>
      </p:grpSp>
      <p:pic>
        <p:nvPicPr>
          <p:cNvPr id="134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Norwest Two .jpg" descr="Norwest Two 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6671" y="2587229"/>
            <a:ext cx="4995079" cy="31974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Placeholder 3"/>
          <p:cNvSpPr txBox="1">
            <a:spLocks noGrp="1"/>
          </p:cNvSpPr>
          <p:nvPr>
            <p:ph type="body" sz="half" idx="1"/>
          </p:nvPr>
        </p:nvSpPr>
        <p:spPr>
          <a:xfrm>
            <a:off x="241797" y="2343804"/>
            <a:ext cx="4763730" cy="38195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34340">
              <a:lnSpc>
                <a:spcPct val="150000"/>
              </a:lnSpc>
              <a:spcBef>
                <a:spcPts val="600"/>
              </a:spcBef>
              <a:defRPr sz="2660"/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Recently exhibited document, providing the direction for economic development, jobs and investment for the next 20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More residents working locally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Less service based, more jobs to suit our skilled workforce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000" dirty="0"/>
              <a:t>Strategic Direction and Action Plans</a:t>
            </a:r>
            <a:endParaRPr sz="2000" dirty="0"/>
          </a:p>
        </p:txBody>
      </p:sp>
      <p:grpSp>
        <p:nvGrpSpPr>
          <p:cNvPr id="119" name="Title 1"/>
          <p:cNvGrpSpPr/>
          <p:nvPr/>
        </p:nvGrpSpPr>
        <p:grpSpPr>
          <a:xfrm>
            <a:off x="0" y="-2"/>
            <a:ext cx="9144000" cy="2147898"/>
            <a:chOff x="0" y="-1"/>
            <a:chExt cx="9144000" cy="2147896"/>
          </a:xfrm>
        </p:grpSpPr>
        <p:sp>
          <p:nvSpPr>
            <p:cNvPr id="117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18" name="More room for jobs"/>
            <p:cNvSpPr txBox="1"/>
            <p:nvPr/>
          </p:nvSpPr>
          <p:spPr>
            <a:xfrm>
              <a:off x="45719" y="720006"/>
              <a:ext cx="9052562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000" b="1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    </a:t>
              </a:r>
              <a:r>
                <a:rPr lang="en-AU" dirty="0"/>
                <a:t>    Economic Growth Plan</a:t>
              </a:r>
              <a:endParaRPr dirty="0"/>
            </a:p>
          </p:txBody>
        </p:sp>
      </p:grpSp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1" y="181236"/>
            <a:ext cx="1784557" cy="178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4E0DC0-C44B-B586-E6A6-BEEFF8C1D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353" y="2235125"/>
            <a:ext cx="2961885" cy="42106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Title 1"/>
          <p:cNvGrpSpPr/>
          <p:nvPr/>
        </p:nvGrpSpPr>
        <p:grpSpPr>
          <a:xfrm>
            <a:off x="0" y="-1"/>
            <a:ext cx="9144000" cy="2147896"/>
            <a:chOff x="0" y="0"/>
            <a:chExt cx="9144000" cy="2147894"/>
          </a:xfrm>
        </p:grpSpPr>
        <p:sp>
          <p:nvSpPr>
            <p:cNvPr id="137" name="Rectangle"/>
            <p:cNvSpPr/>
            <p:nvPr/>
          </p:nvSpPr>
          <p:spPr>
            <a:xfrm>
              <a:off x="0" y="-1"/>
              <a:ext cx="9144000" cy="2147896"/>
            </a:xfrm>
            <a:prstGeom prst="rect">
              <a:avLst/>
            </a:prstGeom>
            <a:solidFill>
              <a:srgbClr val="F371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 b="1"/>
              </a:pPr>
              <a:endParaRPr/>
            </a:p>
          </p:txBody>
        </p:sp>
        <p:sp>
          <p:nvSpPr>
            <p:cNvPr id="138" name="Our 20-year vision"/>
            <p:cNvSpPr txBox="1"/>
            <p:nvPr/>
          </p:nvSpPr>
          <p:spPr>
            <a:xfrm>
              <a:off x="45719" y="750786"/>
              <a:ext cx="9052561" cy="64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4000">
                  <a:solidFill>
                    <a:srgbClr val="FFFFFF"/>
                  </a:solidFill>
                </a:defRPr>
              </a:pPr>
              <a:r>
                <a:t>      </a:t>
              </a:r>
              <a:r>
                <a:rPr b="1"/>
                <a:t>Our 20-year vision </a:t>
              </a:r>
            </a:p>
          </p:txBody>
        </p:sp>
      </p:grpSp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02" y="181236"/>
            <a:ext cx="1784556" cy="17854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Artist's Impression of Park Expansion.jpg" descr="Artist's Impression of Park Expansion.jp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41" y="2257599"/>
            <a:ext cx="2649623" cy="21480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Artist's Impression of Arthur Whitling Reserve.jpg" descr="Artist's Impression of Arthur Whitling Reserve.jp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843" y="4209983"/>
            <a:ext cx="2863860" cy="21478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Artist's Impression of McDougall Lane Eat Street.jpg" descr="Artist's Impression of McDougall Lane Eat Street.jp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366" y="2252127"/>
            <a:ext cx="3129980" cy="235374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Proposed new park…"/>
          <p:cNvSpPr txBox="1"/>
          <p:nvPr/>
        </p:nvSpPr>
        <p:spPr>
          <a:xfrm>
            <a:off x="168988" y="4963046"/>
            <a:ext cx="2429510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700"/>
            </a:pPr>
            <a:r>
              <a:rPr sz="2000" dirty="0"/>
              <a:t>Proposed new park </a:t>
            </a:r>
          </a:p>
          <a:p>
            <a:pPr algn="ctr">
              <a:lnSpc>
                <a:spcPct val="120000"/>
              </a:lnSpc>
              <a:defRPr sz="1700"/>
            </a:pPr>
            <a:r>
              <a:rPr sz="2000" dirty="0"/>
              <a:t>along Norwest Lake </a:t>
            </a:r>
          </a:p>
        </p:txBody>
      </p:sp>
      <p:sp>
        <p:nvSpPr>
          <p:cNvPr id="145" name="Arthur Whitling Park…"/>
          <p:cNvSpPr txBox="1"/>
          <p:nvPr/>
        </p:nvSpPr>
        <p:spPr>
          <a:xfrm>
            <a:off x="3144606" y="3010660"/>
            <a:ext cx="2442334" cy="797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20000"/>
              </a:lnSpc>
              <a:defRPr sz="1700"/>
            </a:pPr>
            <a:r>
              <a:rPr sz="2000" dirty="0"/>
              <a:t>Arthur Whitling Park </a:t>
            </a:r>
          </a:p>
          <a:p>
            <a:pPr algn="ctr">
              <a:lnSpc>
                <a:spcPct val="120000"/>
              </a:lnSpc>
              <a:defRPr sz="1700"/>
            </a:pPr>
            <a:r>
              <a:rPr sz="2000" dirty="0"/>
              <a:t>Extension </a:t>
            </a:r>
          </a:p>
        </p:txBody>
      </p:sp>
      <p:sp>
        <p:nvSpPr>
          <p:cNvPr id="146" name="Proposed Eat Street…"/>
          <p:cNvSpPr txBox="1"/>
          <p:nvPr/>
        </p:nvSpPr>
        <p:spPr>
          <a:xfrm>
            <a:off x="6264563" y="5103912"/>
            <a:ext cx="246958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rPr sz="2000" dirty="0"/>
              <a:t>Proposed Eat Street </a:t>
            </a:r>
          </a:p>
          <a:p>
            <a:pPr algn="ctr"/>
            <a:r>
              <a:rPr sz="2000" dirty="0"/>
              <a:t>in Castle Hill </a:t>
            </a:r>
          </a:p>
        </p:txBody>
      </p:sp>
      <p:sp>
        <p:nvSpPr>
          <p:cNvPr id="147" name="Line"/>
          <p:cNvSpPr/>
          <p:nvPr/>
        </p:nvSpPr>
        <p:spPr>
          <a:xfrm flipV="1">
            <a:off x="1383742" y="4525505"/>
            <a:ext cx="1" cy="31752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8" name="Line"/>
          <p:cNvSpPr/>
          <p:nvPr/>
        </p:nvSpPr>
        <p:spPr>
          <a:xfrm>
            <a:off x="4365772" y="3772442"/>
            <a:ext cx="1" cy="31752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9" name="Line"/>
          <p:cNvSpPr/>
          <p:nvPr/>
        </p:nvSpPr>
        <p:spPr>
          <a:xfrm flipV="1">
            <a:off x="7499355" y="4710105"/>
            <a:ext cx="1" cy="31752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569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Office Theme</vt:lpstr>
      <vt:lpstr>Supporting Business in The Hills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mental, physical and financial well-being workshop</dc:title>
  <cp:lastModifiedBy>Nicole Gangemi</cp:lastModifiedBy>
  <cp:revision>10</cp:revision>
  <dcterms:modified xsi:type="dcterms:W3CDTF">2023-09-20T22:12:26Z</dcterms:modified>
</cp:coreProperties>
</file>